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9"/>
  </p:notesMasterIdLst>
  <p:sldIdLst>
    <p:sldId id="3825" r:id="rId5"/>
    <p:sldId id="3826" r:id="rId6"/>
    <p:sldId id="3827" r:id="rId7"/>
    <p:sldId id="3828" r:id="rId8"/>
    <p:sldId id="3835" r:id="rId9"/>
    <p:sldId id="3843" r:id="rId10"/>
    <p:sldId id="3836" r:id="rId11"/>
    <p:sldId id="3837" r:id="rId12"/>
    <p:sldId id="3842" r:id="rId13"/>
    <p:sldId id="3838" r:id="rId14"/>
    <p:sldId id="3839" r:id="rId15"/>
    <p:sldId id="3840" r:id="rId16"/>
    <p:sldId id="3841" r:id="rId17"/>
    <p:sldId id="383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11/25/2022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www.kaggle.com/c/walmart-recruiting-store-sales-forecasting"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mailto:avinashreddy1233@gmail.com"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Airbnb(New York)</a:t>
            </a:r>
            <a:br>
              <a:rPr lang="en-US" dirty="0">
                <a:solidFill>
                  <a:srgbClr val="FFFFFF"/>
                </a:solidFill>
              </a:rPr>
            </a:br>
            <a:r>
              <a:rPr lang="en-US" sz="2800" dirty="0">
                <a:solidFill>
                  <a:srgbClr val="FFFFFF"/>
                </a:solidFill>
              </a:rPr>
              <a:t>Data Analysis</a:t>
            </a:r>
            <a:endParaRPr lang="en-US" sz="28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normAutofit fontScale="85000" lnSpcReduction="20000"/>
          </a:bodyPr>
          <a:lstStyle/>
          <a:p>
            <a:r>
              <a:rPr lang="en-US" dirty="0">
                <a:solidFill>
                  <a:srgbClr val="FFFFFF"/>
                </a:solidFill>
              </a:rPr>
              <a:t>Soma Sai Teja</a:t>
            </a:r>
          </a:p>
          <a:p>
            <a:r>
              <a:rPr lang="en-US" dirty="0">
                <a:solidFill>
                  <a:srgbClr val="FFFFFF"/>
                </a:solidFill>
              </a:rPr>
              <a:t>12017678</a:t>
            </a:r>
          </a:p>
          <a:p>
            <a:r>
              <a:rPr lang="en-US" dirty="0">
                <a:solidFill>
                  <a:srgbClr val="FFFFFF"/>
                </a:solidFill>
              </a:rPr>
              <a:t>RK20CHA33</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913A-30BB-9340-AA70-79B0BD6B2B3A}"/>
              </a:ext>
            </a:extLst>
          </p:cNvPr>
          <p:cNvSpPr>
            <a:spLocks noGrp="1"/>
          </p:cNvSpPr>
          <p:nvPr>
            <p:ph type="title"/>
          </p:nvPr>
        </p:nvSpPr>
        <p:spPr/>
        <p:txBody>
          <a:bodyPr/>
          <a:lstStyle/>
          <a:p>
            <a:r>
              <a:rPr lang="en-US" dirty="0"/>
              <a:t>Multivariate Analysis</a:t>
            </a:r>
            <a:endParaRPr lang="en-IN" dirty="0"/>
          </a:p>
        </p:txBody>
      </p:sp>
      <p:sp>
        <p:nvSpPr>
          <p:cNvPr id="3" name="Date Placeholder 2">
            <a:extLst>
              <a:ext uri="{FF2B5EF4-FFF2-40B4-BE49-F238E27FC236}">
                <a16:creationId xmlns:a16="http://schemas.microsoft.com/office/drawing/2014/main" id="{A86D454A-DA45-EAFD-A8E0-87DA4CDE1B7C}"/>
              </a:ext>
            </a:extLst>
          </p:cNvPr>
          <p:cNvSpPr>
            <a:spLocks noGrp="1"/>
          </p:cNvSpPr>
          <p:nvPr>
            <p:ph type="dt" sz="half" idx="10"/>
          </p:nvPr>
        </p:nvSpPr>
        <p:spPr/>
        <p:txBody>
          <a:bodyPr/>
          <a:lstStyle/>
          <a:p>
            <a:pPr>
              <a:defRPr/>
            </a:pPr>
            <a:r>
              <a:rPr lang="en-US" dirty="0">
                <a:solidFill>
                  <a:prstClr val="black">
                    <a:tint val="75000"/>
                  </a:prstClr>
                </a:solidFill>
              </a:rPr>
              <a:t>26/11/2022</a:t>
            </a:r>
          </a:p>
        </p:txBody>
      </p:sp>
      <p:sp>
        <p:nvSpPr>
          <p:cNvPr id="4" name="Footer Placeholder 3">
            <a:extLst>
              <a:ext uri="{FF2B5EF4-FFF2-40B4-BE49-F238E27FC236}">
                <a16:creationId xmlns:a16="http://schemas.microsoft.com/office/drawing/2014/main" id="{CDA1D981-C5F9-8FE6-1F57-6289E75AAE7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5DD6E6E0-26F9-6199-EF36-CC8EABC2ED4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26DE4798-C436-F27F-1F8C-E2B0B972D685}"/>
              </a:ext>
            </a:extLst>
          </p:cNvPr>
          <p:cNvSpPr>
            <a:spLocks noGrp="1"/>
          </p:cNvSpPr>
          <p:nvPr>
            <p:ph idx="1"/>
          </p:nvPr>
        </p:nvSpPr>
        <p:spPr>
          <a:xfrm>
            <a:off x="838200" y="1482571"/>
            <a:ext cx="10515600" cy="4288267"/>
          </a:xfrm>
        </p:spPr>
        <p:txBody>
          <a:bodyPr/>
          <a:lstStyle/>
          <a:p>
            <a:r>
              <a:rPr lang="en-IN" sz="1800" dirty="0">
                <a:effectLst/>
                <a:latin typeface="Tw Cen MT" panose="020B0602020104020603" pitchFamily="34" charset="0"/>
                <a:ea typeface="Calibri" panose="020F0502020204030204" pitchFamily="34" charset="0"/>
                <a:cs typeface="Mangal" panose="02040503050203030202" pitchFamily="18" charset="0"/>
              </a:rPr>
              <a:t>Multivariate Analysi</a:t>
            </a:r>
            <a:r>
              <a:rPr lang="en-IN" sz="1800" dirty="0">
                <a:solidFill>
                  <a:srgbClr val="444444"/>
                </a:solidFill>
                <a:effectLst/>
                <a:latin typeface="Tw Cen MT" panose="020B0602020104020603" pitchFamily="34" charset="0"/>
                <a:ea typeface="Calibri" panose="020F0502020204030204" pitchFamily="34" charset="0"/>
                <a:cs typeface="Poppins" panose="00000500000000000000" pitchFamily="2" charset="0"/>
              </a:rPr>
              <a:t>s is defined as a process of involving multiple dependent variables resulting in one outcome. This explains that the majority of the problems in the real world are Multivariate. For example, we cannot predict the weather of any year based on the season. There are multiple factors like pollution, humidity, precipitation, etc. Here, we will introduce you to multivariate analysis, its history, and its application in different fields.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9" name="Picture 8">
            <a:extLst>
              <a:ext uri="{FF2B5EF4-FFF2-40B4-BE49-F238E27FC236}">
                <a16:creationId xmlns:a16="http://schemas.microsoft.com/office/drawing/2014/main" id="{C56948B7-7367-FA2E-283F-56E2133B851C}"/>
              </a:ext>
            </a:extLst>
          </p:cNvPr>
          <p:cNvPicPr>
            <a:picLocks noChangeAspect="1"/>
          </p:cNvPicPr>
          <p:nvPr/>
        </p:nvPicPr>
        <p:blipFill>
          <a:blip r:embed="rId2"/>
          <a:stretch>
            <a:fillRect/>
          </a:stretch>
        </p:blipFill>
        <p:spPr>
          <a:xfrm>
            <a:off x="2308194" y="2565648"/>
            <a:ext cx="7199792" cy="4155828"/>
          </a:xfrm>
          <a:prstGeom prst="rect">
            <a:avLst/>
          </a:prstGeom>
        </p:spPr>
      </p:pic>
    </p:spTree>
    <p:extLst>
      <p:ext uri="{BB962C8B-B14F-4D97-AF65-F5344CB8AC3E}">
        <p14:creationId xmlns:p14="http://schemas.microsoft.com/office/powerpoint/2010/main" val="1092517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043E-8527-7217-AB15-FCA52929A8AF}"/>
              </a:ext>
            </a:extLst>
          </p:cNvPr>
          <p:cNvSpPr>
            <a:spLocks noGrp="1"/>
          </p:cNvSpPr>
          <p:nvPr>
            <p:ph type="title"/>
          </p:nvPr>
        </p:nvSpPr>
        <p:spPr/>
        <p:txBody>
          <a:bodyPr/>
          <a:lstStyle/>
          <a:p>
            <a:r>
              <a:rPr lang="en-US" dirty="0"/>
              <a:t>Statistical Analysis</a:t>
            </a:r>
            <a:endParaRPr lang="en-IN" dirty="0"/>
          </a:p>
        </p:txBody>
      </p:sp>
      <p:sp>
        <p:nvSpPr>
          <p:cNvPr id="3" name="Date Placeholder 2">
            <a:extLst>
              <a:ext uri="{FF2B5EF4-FFF2-40B4-BE49-F238E27FC236}">
                <a16:creationId xmlns:a16="http://schemas.microsoft.com/office/drawing/2014/main" id="{34D8F82B-2573-5659-2ECC-6EDE74C6E7C1}"/>
              </a:ext>
            </a:extLst>
          </p:cNvPr>
          <p:cNvSpPr>
            <a:spLocks noGrp="1"/>
          </p:cNvSpPr>
          <p:nvPr>
            <p:ph type="dt" sz="half" idx="10"/>
          </p:nvPr>
        </p:nvSpPr>
        <p:spPr/>
        <p:txBody>
          <a:bodyPr/>
          <a:lstStyle/>
          <a:p>
            <a:pPr>
              <a:defRPr/>
            </a:pPr>
            <a:r>
              <a:rPr lang="en-US" dirty="0">
                <a:solidFill>
                  <a:prstClr val="black">
                    <a:tint val="75000"/>
                  </a:prstClr>
                </a:solidFill>
              </a:rPr>
              <a:t>26/11/2022</a:t>
            </a:r>
          </a:p>
        </p:txBody>
      </p:sp>
      <p:sp>
        <p:nvSpPr>
          <p:cNvPr id="4" name="Footer Placeholder 3">
            <a:extLst>
              <a:ext uri="{FF2B5EF4-FFF2-40B4-BE49-F238E27FC236}">
                <a16:creationId xmlns:a16="http://schemas.microsoft.com/office/drawing/2014/main" id="{260DAF53-E394-C75C-F8A2-41325B6E2CC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B1F9B13E-B380-5D5B-1BDC-FBFFB79E27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6A780058-C5DB-74B9-8273-291BC26E343F}"/>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Mangal" panose="02040503050203030202" pitchFamily="18" charset="0"/>
              </a:rPr>
              <a:t>It is the science of collecting, exploring and presenting large amounts of data to discover underlying patterns and trends. Statistics are applied every day in research, industry and government- to become more scientific about decisions that need to be made.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a:p>
            <a:endParaRPr lang="en-IN" dirty="0"/>
          </a:p>
        </p:txBody>
      </p:sp>
      <p:pic>
        <p:nvPicPr>
          <p:cNvPr id="9" name="Picture 8">
            <a:extLst>
              <a:ext uri="{FF2B5EF4-FFF2-40B4-BE49-F238E27FC236}">
                <a16:creationId xmlns:a16="http://schemas.microsoft.com/office/drawing/2014/main" id="{6AB14F51-955F-0A0C-BBCC-D602B9D4AB66}"/>
              </a:ext>
            </a:extLst>
          </p:cNvPr>
          <p:cNvPicPr>
            <a:picLocks noChangeAspect="1"/>
          </p:cNvPicPr>
          <p:nvPr/>
        </p:nvPicPr>
        <p:blipFill>
          <a:blip r:embed="rId2"/>
          <a:stretch>
            <a:fillRect/>
          </a:stretch>
        </p:blipFill>
        <p:spPr>
          <a:xfrm>
            <a:off x="975598" y="2866170"/>
            <a:ext cx="10240804" cy="2972215"/>
          </a:xfrm>
          <a:prstGeom prst="rect">
            <a:avLst/>
          </a:prstGeom>
        </p:spPr>
      </p:pic>
    </p:spTree>
    <p:extLst>
      <p:ext uri="{BB962C8B-B14F-4D97-AF65-F5344CB8AC3E}">
        <p14:creationId xmlns:p14="http://schemas.microsoft.com/office/powerpoint/2010/main" val="4268065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1A10-770F-5EFD-75E2-43BA020D50BE}"/>
              </a:ext>
            </a:extLst>
          </p:cNvPr>
          <p:cNvSpPr>
            <a:spLocks noGrp="1"/>
          </p:cNvSpPr>
          <p:nvPr>
            <p:ph type="title"/>
          </p:nvPr>
        </p:nvSpPr>
        <p:spPr/>
        <p:txBody>
          <a:bodyPr/>
          <a:lstStyle/>
          <a:p>
            <a:r>
              <a:rPr lang="en-US" dirty="0"/>
              <a:t>Conclusion</a:t>
            </a:r>
            <a:endParaRPr lang="en-IN" dirty="0"/>
          </a:p>
        </p:txBody>
      </p:sp>
      <p:sp>
        <p:nvSpPr>
          <p:cNvPr id="3" name="Date Placeholder 2">
            <a:extLst>
              <a:ext uri="{FF2B5EF4-FFF2-40B4-BE49-F238E27FC236}">
                <a16:creationId xmlns:a16="http://schemas.microsoft.com/office/drawing/2014/main" id="{EC5E1730-66DC-E155-A937-C1EE971DF8EE}"/>
              </a:ext>
            </a:extLst>
          </p:cNvPr>
          <p:cNvSpPr>
            <a:spLocks noGrp="1"/>
          </p:cNvSpPr>
          <p:nvPr>
            <p:ph type="dt" sz="half" idx="10"/>
          </p:nvPr>
        </p:nvSpPr>
        <p:spPr/>
        <p:txBody>
          <a:bodyPr/>
          <a:lstStyle/>
          <a:p>
            <a:pPr>
              <a:defRPr/>
            </a:pPr>
            <a:r>
              <a:rPr lang="en-US" dirty="0">
                <a:solidFill>
                  <a:prstClr val="black">
                    <a:tint val="75000"/>
                  </a:prstClr>
                </a:solidFill>
              </a:rPr>
              <a:t>26/11/2022</a:t>
            </a:r>
          </a:p>
        </p:txBody>
      </p:sp>
      <p:sp>
        <p:nvSpPr>
          <p:cNvPr id="4" name="Footer Placeholder 3">
            <a:extLst>
              <a:ext uri="{FF2B5EF4-FFF2-40B4-BE49-F238E27FC236}">
                <a16:creationId xmlns:a16="http://schemas.microsoft.com/office/drawing/2014/main" id="{B64700D9-09E5-D6E4-7B08-E4B9F586E2ED}"/>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3F0898A8-9870-14F5-118D-FB7E1E40452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67F12F2-388E-1BE4-BF76-A8465B278450}"/>
              </a:ext>
            </a:extLst>
          </p:cNvPr>
          <p:cNvSpPr>
            <a:spLocks noGrp="1"/>
          </p:cNvSpPr>
          <p:nvPr>
            <p:ph idx="1"/>
          </p:nvPr>
        </p:nvSpPr>
        <p:spPr/>
        <p:txBody>
          <a:bodyPr>
            <a:normAutofit/>
          </a:bodyPr>
          <a:lstStyle/>
          <a:p>
            <a:pPr marL="457200">
              <a:lnSpc>
                <a:spcPct val="107000"/>
              </a:lnSpc>
            </a:pPr>
            <a:r>
              <a:rPr lang="en-US" sz="1800" dirty="0">
                <a:effectLst/>
                <a:latin typeface="Calibri" panose="020F0502020204030204" pitchFamily="34" charset="0"/>
                <a:ea typeface="Calibri" panose="020F0502020204030204" pitchFamily="34" charset="0"/>
                <a:cs typeface="Mangal" panose="02040503050203030202" pitchFamily="18" charset="0"/>
              </a:rPr>
              <a:t>Walmart dataset. This  dataset provides us with the data related to the factors that are affecting the sales of the Walmart Franchise in different locations..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Mangal" panose="02040503050203030202" pitchFamily="18" charset="0"/>
              </a:rPr>
              <a:t>From the above data analysis, we can say that the temperature, unemployment, fuel price, cpi are some of the factors that are affecting the sales of the Walmart Franchise..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Mangal" panose="02040503050203030202" pitchFamily="18" charset="0"/>
              </a:rPr>
              <a:t>Walmart uses many data analysts to know the best time to sell a commodity and when to keep up with stock of commodity.. </a:t>
            </a:r>
          </a:p>
          <a:p>
            <a:pPr marL="457200">
              <a:lnSpc>
                <a:spcPct val="107000"/>
              </a:lnSpc>
            </a:pPr>
            <a:r>
              <a:rPr lang="en-US" sz="1800" dirty="0">
                <a:latin typeface="Calibri" panose="020F0502020204030204" pitchFamily="34" charset="0"/>
                <a:ea typeface="Calibri" panose="020F0502020204030204" pitchFamily="34" charset="0"/>
                <a:cs typeface="Mangal" panose="02040503050203030202" pitchFamily="18" charset="0"/>
              </a:rPr>
              <a:t>Through the above data analysis, we got to know about the highest number of sales at a particular time in a year.</a:t>
            </a:r>
          </a:p>
          <a:p>
            <a:pPr marL="457200">
              <a:lnSpc>
                <a:spcPct val="107000"/>
              </a:lnSpc>
            </a:pPr>
            <a:r>
              <a:rPr lang="en-US" sz="1800" dirty="0">
                <a:effectLst/>
                <a:latin typeface="Calibri" panose="020F0502020204030204" pitchFamily="34" charset="0"/>
                <a:ea typeface="Calibri" panose="020F0502020204030204" pitchFamily="34" charset="0"/>
                <a:cs typeface="Mangal" panose="02040503050203030202" pitchFamily="18" charset="0"/>
              </a:rPr>
              <a:t>We also got to know about the factors that are affecting the sales of the Walmart Franchise.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It is the data of the years 2011,2012,2013,2014..</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654399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E503C-6C25-33F7-D57B-46CFD593B865}"/>
              </a:ext>
            </a:extLst>
          </p:cNvPr>
          <p:cNvSpPr>
            <a:spLocks noGrp="1"/>
          </p:cNvSpPr>
          <p:nvPr>
            <p:ph type="title"/>
          </p:nvPr>
        </p:nvSpPr>
        <p:spPr/>
        <p:txBody>
          <a:bodyPr/>
          <a:lstStyle/>
          <a:p>
            <a:r>
              <a:rPr lang="en-US" dirty="0"/>
              <a:t>References</a:t>
            </a:r>
            <a:endParaRPr lang="en-IN" dirty="0"/>
          </a:p>
        </p:txBody>
      </p:sp>
      <p:sp>
        <p:nvSpPr>
          <p:cNvPr id="3" name="Date Placeholder 2">
            <a:extLst>
              <a:ext uri="{FF2B5EF4-FFF2-40B4-BE49-F238E27FC236}">
                <a16:creationId xmlns:a16="http://schemas.microsoft.com/office/drawing/2014/main" id="{88EAFD93-2B65-F132-D21D-6EFDBA3F4811}"/>
              </a:ext>
            </a:extLst>
          </p:cNvPr>
          <p:cNvSpPr>
            <a:spLocks noGrp="1"/>
          </p:cNvSpPr>
          <p:nvPr>
            <p:ph type="dt" sz="half" idx="10"/>
          </p:nvPr>
        </p:nvSpPr>
        <p:spPr/>
        <p:txBody>
          <a:bodyPr/>
          <a:lstStyle/>
          <a:p>
            <a:pPr>
              <a:defRPr/>
            </a:pPr>
            <a:r>
              <a:rPr lang="en-US" dirty="0">
                <a:solidFill>
                  <a:prstClr val="black">
                    <a:tint val="75000"/>
                  </a:prstClr>
                </a:solidFill>
              </a:rPr>
              <a:t>26-11-2022</a:t>
            </a:r>
          </a:p>
        </p:txBody>
      </p:sp>
      <p:sp>
        <p:nvSpPr>
          <p:cNvPr id="4" name="Footer Placeholder 3">
            <a:extLst>
              <a:ext uri="{FF2B5EF4-FFF2-40B4-BE49-F238E27FC236}">
                <a16:creationId xmlns:a16="http://schemas.microsoft.com/office/drawing/2014/main" id="{A68DD18C-BA70-24B8-D051-FD83382561E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CD5267D1-1AAE-7417-E3C1-0BFA20926DD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E3003675-E566-4462-DFA2-9F9145DD36B9}"/>
              </a:ext>
            </a:extLst>
          </p:cNvPr>
          <p:cNvSpPr>
            <a:spLocks noGrp="1"/>
          </p:cNvSpPr>
          <p:nvPr>
            <p:ph idx="1"/>
          </p:nvPr>
        </p:nvSpPr>
        <p:spPr/>
        <p:txBody>
          <a:bodyPr/>
          <a:lstStyle/>
          <a:p>
            <a:pPr>
              <a:lnSpc>
                <a:spcPts val="2400"/>
              </a:lnSpc>
              <a:spcBef>
                <a:spcPts val="2400"/>
              </a:spcBef>
            </a:pPr>
            <a:r>
              <a:rPr lang="en-IN" sz="1800" spc="-5" dirty="0">
                <a:solidFill>
                  <a:srgbClr val="292929"/>
                </a:solidFill>
                <a:effectLst/>
                <a:latin typeface="Georgia" panose="02040502050405020303" pitchFamily="18" charset="0"/>
                <a:ea typeface="Times New Roman" panose="02020603050405020304" pitchFamily="18" charset="0"/>
              </a:rPr>
              <a:t>I have tried Kaggle problem as a part of my self-case study. The main description and data of the case study can be found in this link: </a:t>
            </a:r>
            <a:r>
              <a:rPr lang="en-IN" sz="1800" u="sng" spc="-5" dirty="0">
                <a:solidFill>
                  <a:srgbClr val="292929"/>
                </a:solidFill>
                <a:effectLst/>
                <a:latin typeface="Georgia" panose="02040502050405020303" pitchFamily="18" charset="0"/>
                <a:ea typeface="Times New Roman" panose="02020603050405020304" pitchFamily="18" charset="0"/>
                <a:hlinkClick r:id="rId2"/>
              </a:rPr>
              <a:t>https://www.kaggle.com/c/walmart-recruiting-store-sales-forecasting</a:t>
            </a:r>
            <a:endParaRPr lang="en-IN" sz="1800" dirty="0">
              <a:effectLst/>
              <a:latin typeface="Times New Roman" panose="02020603050405020304" pitchFamily="18" charset="0"/>
              <a:ea typeface="Times New Roman" panose="02020603050405020304" pitchFamily="18" charset="0"/>
            </a:endParaRPr>
          </a:p>
          <a:p>
            <a:pPr algn="l">
              <a:lnSpc>
                <a:spcPts val="2400"/>
              </a:lnSpc>
              <a:spcBef>
                <a:spcPts val="2400"/>
              </a:spcBef>
            </a:pPr>
            <a:r>
              <a:rPr lang="en-IN" sz="1800" spc="-5" dirty="0">
                <a:solidFill>
                  <a:srgbClr val="292929"/>
                </a:solidFill>
                <a:effectLst/>
                <a:latin typeface="Georgia" panose="02040502050405020303" pitchFamily="18" charset="0"/>
                <a:ea typeface="Times New Roman" panose="02020603050405020304" pitchFamily="18" charset="0"/>
              </a:rPr>
              <a:t>The entire data is found in this link and is open source and downloadable.</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854882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26-11-2022</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14</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normAutofit fontScale="62500" lnSpcReduction="20000"/>
          </a:bodyPr>
          <a:lstStyle/>
          <a:p>
            <a:r>
              <a:rPr lang="en-US" dirty="0"/>
              <a:t>Soma Sai Teja .G</a:t>
            </a:r>
          </a:p>
          <a:p>
            <a:pPr>
              <a:spcBef>
                <a:spcPts val="3000"/>
              </a:spcBef>
            </a:pPr>
            <a:r>
              <a:rPr lang="en-US" sz="1800" dirty="0">
                <a:hlinkClick r:id="rId2"/>
              </a:rPr>
              <a:t>somasaiteja0@gmail.com@gmail.com</a:t>
            </a:r>
            <a:r>
              <a:rPr lang="en-US" sz="1800" dirty="0"/>
              <a:t> </a:t>
            </a:r>
          </a:p>
          <a:p>
            <a:pPr>
              <a:spcBef>
                <a:spcPts val="3000"/>
              </a:spcBef>
            </a:pPr>
            <a:r>
              <a:rPr lang="en-US" sz="1800" dirty="0"/>
              <a:t>12017678</a:t>
            </a:r>
          </a:p>
          <a:p>
            <a:pPr>
              <a:spcBef>
                <a:spcPts val="3000"/>
              </a:spcBef>
            </a:pPr>
            <a:r>
              <a:rPr lang="en-US" sz="1800" dirty="0"/>
              <a:t>RK20CHA33</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Introduction</a:t>
            </a:r>
          </a:p>
          <a:p>
            <a:pPr marL="0" indent="0">
              <a:buNone/>
            </a:pPr>
            <a:r>
              <a:rPr lang="en-US" dirty="0"/>
              <a:t>Data Cleaning</a:t>
            </a:r>
          </a:p>
          <a:p>
            <a:pPr marL="0" indent="0">
              <a:buNone/>
            </a:pPr>
            <a:r>
              <a:rPr lang="en-US" dirty="0"/>
              <a:t>Univariate Analysis</a:t>
            </a:r>
          </a:p>
          <a:p>
            <a:pPr marL="0" indent="0">
              <a:buNone/>
            </a:pPr>
            <a:r>
              <a:rPr lang="en-US" dirty="0"/>
              <a:t>Bivariate Analysis</a:t>
            </a:r>
          </a:p>
          <a:p>
            <a:pPr marL="0" indent="0">
              <a:buNone/>
            </a:pPr>
            <a:r>
              <a:rPr lang="en-US" dirty="0"/>
              <a:t>Conclusion</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26</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/11/2022</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838201" y="367075"/>
            <a:ext cx="5120561" cy="1325563"/>
          </a:xfrm>
        </p:spPr>
        <p:txBody>
          <a:bodyPr vert="horz" lIns="91440" tIns="45720" rIns="91440" bIns="45720" rtlCol="0" anchor="ctr">
            <a:normAutofit/>
          </a:bodyPr>
          <a:lstStyle/>
          <a:p>
            <a:r>
              <a:rPr lang="en-US" kern="1200">
                <a:solidFill>
                  <a:schemeClr val="tx1"/>
                </a:solidFill>
                <a:latin typeface="+mj-lt"/>
                <a:ea typeface="+mj-ea"/>
                <a:cs typeface="+mj-cs"/>
              </a:rPr>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838201" y="1825625"/>
            <a:ext cx="5092194" cy="3785974"/>
          </a:xfrm>
        </p:spPr>
        <p:txBody>
          <a:bodyPr vert="horz" lIns="91440" tIns="45720" rIns="91440" bIns="45720" rtlCol="0">
            <a:noAutofit/>
          </a:bodyPr>
          <a:lstStyle/>
          <a:p>
            <a:pPr indent="-228600">
              <a:lnSpc>
                <a:spcPct val="90000"/>
              </a:lnSpc>
              <a:buFont typeface="Arial" panose="020B0604020202020204" pitchFamily="34" charset="0"/>
              <a:buChar char="•"/>
            </a:pPr>
            <a:r>
              <a:rPr lang="en-IN" sz="16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It is an American company that operates an online marketplace for lodging, primarily homestays for vacation rentals, and tourism activities. </a:t>
            </a:r>
          </a:p>
          <a:p>
            <a:pPr>
              <a:lnSpc>
                <a:spcPct val="90000"/>
              </a:lnSpc>
            </a:pPr>
            <a:endParaRPr lang="en-IN" sz="16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228600">
              <a:lnSpc>
                <a:spcPct val="90000"/>
              </a:lnSpc>
              <a:buFont typeface="Arial" panose="020B0604020202020204" pitchFamily="34" charset="0"/>
              <a:buChar char="•"/>
            </a:pPr>
            <a:r>
              <a:rPr lang="en-IN" sz="16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Since 2008 a lot of hosts and guests have used Airbnb for stay purpose to travel conveniently and lead a professional view of life, now it became one of the world’s largest services that is recognized by everyone</a:t>
            </a:r>
            <a:r>
              <a:rPr lang="en-IN" sz="1600" dirty="0">
                <a:latin typeface="Times New Roman" panose="02020603050405020304" pitchFamily="18" charset="0"/>
                <a:ea typeface="Calibri" panose="020F0502020204030204" pitchFamily="34" charset="0"/>
                <a:cs typeface="Times New Roman" panose="02020603050405020304" pitchFamily="18" charset="0"/>
              </a:rPr>
              <a:t>.</a:t>
            </a:r>
          </a:p>
          <a:p>
            <a:pPr>
              <a:lnSpc>
                <a:spcPct val="90000"/>
              </a:lnSpc>
            </a:pP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indent="-228600">
              <a:lnSpc>
                <a:spcPct val="90000"/>
              </a:lnSpc>
              <a:buFont typeface="Arial" panose="020B0604020202020204" pitchFamily="34" charset="0"/>
              <a:buChar char="•"/>
            </a:pPr>
            <a:r>
              <a:rPr lang="en-IN" sz="16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I chose this dataset because, since Airbnb has become large and it needs some changes based on the customers reviews,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by analysing</a:t>
            </a:r>
            <a:r>
              <a:rPr lang="en-IN" sz="16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the data Airbnb can take business decisions,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guiding marketing initiatives, implementation of additional services and much more</a:t>
            </a:r>
            <a:r>
              <a:rPr lang="en-IN"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Oval 2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dirty="0">
                <a:ln>
                  <a:noFill/>
                </a:ln>
                <a:solidFill>
                  <a:prstClr val="black">
                    <a:tint val="75000"/>
                  </a:prstClr>
                </a:solidFill>
                <a:effectLst/>
                <a:uLnTx/>
                <a:uFillTx/>
              </a:rPr>
              <a:t>26/11/2022</a:t>
            </a:r>
          </a:p>
        </p:txBody>
      </p:sp>
      <p:pic>
        <p:nvPicPr>
          <p:cNvPr id="13" name="Picture Placeholder 12">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2"/>
          <a:srcRect l="25276" r="5380" b="-1"/>
          <a:stretch/>
        </p:blipFill>
        <p:spPr>
          <a:xfrm>
            <a:off x="7841863" y="2697510"/>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9" name="Arc 2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Placeholder 10">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3"/>
          <a:srcRect l="15896" r="6298" b="1"/>
          <a:stretch/>
        </p:blipFill>
        <p:spPr>
          <a:xfrm>
            <a:off x="6574848" y="0"/>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srgbClr val="FFFFFF"/>
                </a:solidFill>
                <a:effectLst/>
                <a:uLnTx/>
                <a:uFillTx/>
              </a:rPr>
              <a:pPr marR="0" lvl="0" indent="0" fontAlgn="auto">
                <a:spcBef>
                  <a:spcPts val="0"/>
                </a:spcBef>
                <a:spcAft>
                  <a:spcPts val="600"/>
                </a:spcAft>
                <a:buClrTx/>
                <a:buSzTx/>
                <a:buFontTx/>
                <a:buNone/>
                <a:tabLst/>
                <a:defRPr/>
              </a:pPr>
              <a:t>3</a:t>
            </a:fld>
            <a:endParaRPr kumimoji="0" lang="en-US" b="0" i="0" u="none" strike="noStrike" normalizeH="0" noProof="0">
              <a:ln>
                <a:noFill/>
              </a:ln>
              <a:solidFill>
                <a:srgbClr val="FFFFFF"/>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Data Cleaning</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E0BB-AD61-3E81-0EA9-5F350B4C2510}"/>
              </a:ext>
            </a:extLst>
          </p:cNvPr>
          <p:cNvSpPr>
            <a:spLocks noGrp="1"/>
          </p:cNvSpPr>
          <p:nvPr>
            <p:ph type="title"/>
          </p:nvPr>
        </p:nvSpPr>
        <p:spPr/>
        <p:txBody>
          <a:bodyPr/>
          <a:lstStyle/>
          <a:p>
            <a:r>
              <a:rPr lang="en-US" dirty="0"/>
              <a:t>Data Cleaning</a:t>
            </a:r>
            <a:endParaRPr lang="en-IN" dirty="0"/>
          </a:p>
        </p:txBody>
      </p:sp>
      <p:sp>
        <p:nvSpPr>
          <p:cNvPr id="3" name="Date Placeholder 2">
            <a:extLst>
              <a:ext uri="{FF2B5EF4-FFF2-40B4-BE49-F238E27FC236}">
                <a16:creationId xmlns:a16="http://schemas.microsoft.com/office/drawing/2014/main" id="{6DDC515D-0D4F-88E8-DD87-BB63F517AAF7}"/>
              </a:ext>
            </a:extLst>
          </p:cNvPr>
          <p:cNvSpPr>
            <a:spLocks noGrp="1"/>
          </p:cNvSpPr>
          <p:nvPr>
            <p:ph type="dt" sz="half" idx="10"/>
          </p:nvPr>
        </p:nvSpPr>
        <p:spPr/>
        <p:txBody>
          <a:bodyPr/>
          <a:lstStyle/>
          <a:p>
            <a:pPr>
              <a:defRPr/>
            </a:pPr>
            <a:r>
              <a:rPr lang="en-US" dirty="0">
                <a:solidFill>
                  <a:prstClr val="black">
                    <a:tint val="75000"/>
                  </a:prstClr>
                </a:solidFill>
              </a:rPr>
              <a:t>26/11/2022</a:t>
            </a:r>
          </a:p>
        </p:txBody>
      </p:sp>
      <p:sp>
        <p:nvSpPr>
          <p:cNvPr id="4" name="Footer Placeholder 3">
            <a:extLst>
              <a:ext uri="{FF2B5EF4-FFF2-40B4-BE49-F238E27FC236}">
                <a16:creationId xmlns:a16="http://schemas.microsoft.com/office/drawing/2014/main" id="{5B5236E8-564B-4FE7-AD3C-0738B5B50CD4}"/>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9B3A138F-9774-9311-C253-5F1FDFEEFC9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6E7B3FAA-ECC2-7433-3FD2-0A29DDE4767B}"/>
              </a:ext>
            </a:extLst>
          </p:cNvPr>
          <p:cNvSpPr>
            <a:spLocks noGrp="1"/>
          </p:cNvSpPr>
          <p:nvPr>
            <p:ph idx="1"/>
          </p:nvPr>
        </p:nvSpPr>
        <p:spPr/>
        <p:txBody>
          <a:bodyPr>
            <a:normAutofit fontScale="85000" lnSpcReduction="10000"/>
          </a:bodyPr>
          <a:lstStyle/>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 scientists spend a large amount of their time cleaning datasets and getting them down to a form with which they can work.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Therefore, it is important to be able to deal with messy data, whether that means missing values, inconsistent formatting, malformed records, or nonsensical outliers.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Most used traditions while cleaning the data in the project: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Dropping unnecessary columns in a data frame.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Changing the index of a data frame.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Using .str() methods to clean columns.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Using the dataframe.applymap() function to clean the entire dataset, elementwise.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Renaming columns to a more recognizable set of labels.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Skipping unnecessary rows in a csv file.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5544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1A3B49-18EF-79BF-3D5E-C95BAD628239}"/>
              </a:ext>
            </a:extLst>
          </p:cNvPr>
          <p:cNvSpPr>
            <a:spLocks noGrp="1"/>
          </p:cNvSpPr>
          <p:nvPr>
            <p:ph type="dt" sz="half" idx="10"/>
          </p:nvPr>
        </p:nvSpPr>
        <p:spPr/>
        <p:txBody>
          <a:bodyPr/>
          <a:lstStyle/>
          <a:p>
            <a:pPr>
              <a:defRPr/>
            </a:pPr>
            <a:r>
              <a:rPr lang="en-US" dirty="0">
                <a:solidFill>
                  <a:prstClr val="black">
                    <a:tint val="75000"/>
                  </a:prstClr>
                </a:solidFill>
              </a:rPr>
              <a:t>26/11/2022</a:t>
            </a:r>
          </a:p>
        </p:txBody>
      </p:sp>
      <p:sp>
        <p:nvSpPr>
          <p:cNvPr id="3" name="Footer Placeholder 2">
            <a:extLst>
              <a:ext uri="{FF2B5EF4-FFF2-40B4-BE49-F238E27FC236}">
                <a16:creationId xmlns:a16="http://schemas.microsoft.com/office/drawing/2014/main" id="{E4B2B53A-B11F-EBEC-0A76-315D37A3C2D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44129ADD-C203-F1A9-059B-5ACA57EDB3F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pic>
        <p:nvPicPr>
          <p:cNvPr id="6" name="Picture 5">
            <a:extLst>
              <a:ext uri="{FF2B5EF4-FFF2-40B4-BE49-F238E27FC236}">
                <a16:creationId xmlns:a16="http://schemas.microsoft.com/office/drawing/2014/main" id="{12F57894-4BDC-FC2C-EF03-9A14555A55F5}"/>
              </a:ext>
            </a:extLst>
          </p:cNvPr>
          <p:cNvPicPr>
            <a:picLocks noChangeAspect="1"/>
          </p:cNvPicPr>
          <p:nvPr/>
        </p:nvPicPr>
        <p:blipFill>
          <a:blip r:embed="rId2"/>
          <a:stretch>
            <a:fillRect/>
          </a:stretch>
        </p:blipFill>
        <p:spPr>
          <a:xfrm>
            <a:off x="494610" y="713866"/>
            <a:ext cx="11202779" cy="475741"/>
          </a:xfrm>
          <a:prstGeom prst="rect">
            <a:avLst/>
          </a:prstGeom>
        </p:spPr>
      </p:pic>
      <p:pic>
        <p:nvPicPr>
          <p:cNvPr id="8" name="Picture 7">
            <a:extLst>
              <a:ext uri="{FF2B5EF4-FFF2-40B4-BE49-F238E27FC236}">
                <a16:creationId xmlns:a16="http://schemas.microsoft.com/office/drawing/2014/main" id="{B63AE229-F21B-30AF-0697-BEE78EA0A608}"/>
              </a:ext>
            </a:extLst>
          </p:cNvPr>
          <p:cNvPicPr>
            <a:picLocks noChangeAspect="1"/>
          </p:cNvPicPr>
          <p:nvPr/>
        </p:nvPicPr>
        <p:blipFill>
          <a:blip r:embed="rId3"/>
          <a:stretch>
            <a:fillRect/>
          </a:stretch>
        </p:blipFill>
        <p:spPr>
          <a:xfrm>
            <a:off x="494609" y="1400370"/>
            <a:ext cx="11202779" cy="523948"/>
          </a:xfrm>
          <a:prstGeom prst="rect">
            <a:avLst/>
          </a:prstGeom>
        </p:spPr>
      </p:pic>
      <p:pic>
        <p:nvPicPr>
          <p:cNvPr id="10" name="Picture 9">
            <a:extLst>
              <a:ext uri="{FF2B5EF4-FFF2-40B4-BE49-F238E27FC236}">
                <a16:creationId xmlns:a16="http://schemas.microsoft.com/office/drawing/2014/main" id="{C60581D5-E9B4-C641-48BA-47FB8097B039}"/>
              </a:ext>
            </a:extLst>
          </p:cNvPr>
          <p:cNvPicPr>
            <a:picLocks noChangeAspect="1"/>
          </p:cNvPicPr>
          <p:nvPr/>
        </p:nvPicPr>
        <p:blipFill>
          <a:blip r:embed="rId4"/>
          <a:stretch>
            <a:fillRect/>
          </a:stretch>
        </p:blipFill>
        <p:spPr>
          <a:xfrm>
            <a:off x="494609" y="1937726"/>
            <a:ext cx="5391285" cy="2109479"/>
          </a:xfrm>
          <a:prstGeom prst="rect">
            <a:avLst/>
          </a:prstGeom>
        </p:spPr>
      </p:pic>
      <p:pic>
        <p:nvPicPr>
          <p:cNvPr id="12" name="Picture 11">
            <a:extLst>
              <a:ext uri="{FF2B5EF4-FFF2-40B4-BE49-F238E27FC236}">
                <a16:creationId xmlns:a16="http://schemas.microsoft.com/office/drawing/2014/main" id="{B5C1D816-87DB-D961-7805-CF9BFEEEB27E}"/>
              </a:ext>
            </a:extLst>
          </p:cNvPr>
          <p:cNvPicPr>
            <a:picLocks noChangeAspect="1"/>
          </p:cNvPicPr>
          <p:nvPr/>
        </p:nvPicPr>
        <p:blipFill>
          <a:blip r:embed="rId5"/>
          <a:stretch>
            <a:fillRect/>
          </a:stretch>
        </p:blipFill>
        <p:spPr>
          <a:xfrm>
            <a:off x="6078562" y="2164105"/>
            <a:ext cx="5618826" cy="1883100"/>
          </a:xfrm>
          <a:prstGeom prst="rect">
            <a:avLst/>
          </a:prstGeom>
        </p:spPr>
      </p:pic>
      <p:pic>
        <p:nvPicPr>
          <p:cNvPr id="14" name="Picture 13">
            <a:extLst>
              <a:ext uri="{FF2B5EF4-FFF2-40B4-BE49-F238E27FC236}">
                <a16:creationId xmlns:a16="http://schemas.microsoft.com/office/drawing/2014/main" id="{DD3394FB-1127-107E-9F87-A8B7B08418EE}"/>
              </a:ext>
            </a:extLst>
          </p:cNvPr>
          <p:cNvPicPr>
            <a:picLocks noChangeAspect="1"/>
          </p:cNvPicPr>
          <p:nvPr/>
        </p:nvPicPr>
        <p:blipFill>
          <a:blip r:embed="rId6"/>
          <a:stretch>
            <a:fillRect/>
          </a:stretch>
        </p:blipFill>
        <p:spPr>
          <a:xfrm>
            <a:off x="2884725" y="4396187"/>
            <a:ext cx="6002337" cy="2325288"/>
          </a:xfrm>
          <a:prstGeom prst="rect">
            <a:avLst/>
          </a:prstGeom>
        </p:spPr>
      </p:pic>
    </p:spTree>
    <p:extLst>
      <p:ext uri="{BB962C8B-B14F-4D97-AF65-F5344CB8AC3E}">
        <p14:creationId xmlns:p14="http://schemas.microsoft.com/office/powerpoint/2010/main" val="262458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2407-7903-0066-0484-415CEC5C5704}"/>
              </a:ext>
            </a:extLst>
          </p:cNvPr>
          <p:cNvSpPr>
            <a:spLocks noGrp="1"/>
          </p:cNvSpPr>
          <p:nvPr>
            <p:ph type="title"/>
          </p:nvPr>
        </p:nvSpPr>
        <p:spPr/>
        <p:txBody>
          <a:bodyPr/>
          <a:lstStyle/>
          <a:p>
            <a:r>
              <a:rPr lang="en-US" dirty="0"/>
              <a:t>Univariate Analysis</a:t>
            </a:r>
            <a:endParaRPr lang="en-IN" dirty="0"/>
          </a:p>
        </p:txBody>
      </p:sp>
      <p:sp>
        <p:nvSpPr>
          <p:cNvPr id="3" name="Date Placeholder 2">
            <a:extLst>
              <a:ext uri="{FF2B5EF4-FFF2-40B4-BE49-F238E27FC236}">
                <a16:creationId xmlns:a16="http://schemas.microsoft.com/office/drawing/2014/main" id="{05B75953-D14A-ADAF-05BD-E4320A14A8A1}"/>
              </a:ext>
            </a:extLst>
          </p:cNvPr>
          <p:cNvSpPr>
            <a:spLocks noGrp="1"/>
          </p:cNvSpPr>
          <p:nvPr>
            <p:ph type="dt" sz="half" idx="10"/>
          </p:nvPr>
        </p:nvSpPr>
        <p:spPr/>
        <p:txBody>
          <a:bodyPr/>
          <a:lstStyle/>
          <a:p>
            <a:pPr>
              <a:defRPr/>
            </a:pPr>
            <a:r>
              <a:rPr lang="en-US" dirty="0">
                <a:solidFill>
                  <a:prstClr val="black">
                    <a:tint val="75000"/>
                  </a:prstClr>
                </a:solidFill>
              </a:rPr>
              <a:t>26/11/2022</a:t>
            </a:r>
          </a:p>
        </p:txBody>
      </p:sp>
      <p:sp>
        <p:nvSpPr>
          <p:cNvPr id="4" name="Footer Placeholder 3">
            <a:extLst>
              <a:ext uri="{FF2B5EF4-FFF2-40B4-BE49-F238E27FC236}">
                <a16:creationId xmlns:a16="http://schemas.microsoft.com/office/drawing/2014/main" id="{02647A1F-7AAC-8579-289B-FA2AC60C5E8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7A6AB8A-25D6-8E57-DAB6-2CEB5B62536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59F909A4-30A0-32AA-4F32-4D99B47D9B4A}"/>
              </a:ext>
            </a:extLst>
          </p:cNvPr>
          <p:cNvSpPr>
            <a:spLocks noGrp="1"/>
          </p:cNvSpPr>
          <p:nvPr>
            <p:ph idx="1"/>
          </p:nvPr>
        </p:nvSpPr>
        <p:spPr>
          <a:xfrm>
            <a:off x="838200" y="1606858"/>
            <a:ext cx="10515600" cy="4749492"/>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Univariate Analysis is the simplest form of analyzing data. ‘Uni’ means ‘one’, so in other words your data has only one variable. It doesn’t deal with causes or relationships and its major purpose is to describe. It takes data, summarizes that data and finds patterns in data.</a:t>
            </a:r>
          </a:p>
          <a:p>
            <a:pPr>
              <a:lnSpc>
                <a:spcPct val="107000"/>
              </a:lnSpc>
              <a:spcAft>
                <a:spcPts val="800"/>
              </a:spcAft>
            </a:pPr>
            <a:r>
              <a:rPr lang="en-US" sz="1800" dirty="0">
                <a:latin typeface="Calibri" panose="020F0502020204030204" pitchFamily="34" charset="0"/>
                <a:ea typeface="Calibri" panose="020F0502020204030204" pitchFamily="34" charset="0"/>
                <a:cs typeface="Mangal" panose="02040503050203030202" pitchFamily="18" charset="0"/>
              </a:rPr>
              <a:t>Here I performed a pie chart to see the percentage on which room is preferred most.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endParaRPr lang="en-US" sz="1800"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8" name="Picture 7">
            <a:extLst>
              <a:ext uri="{FF2B5EF4-FFF2-40B4-BE49-F238E27FC236}">
                <a16:creationId xmlns:a16="http://schemas.microsoft.com/office/drawing/2014/main" id="{83F6C197-8551-6A3C-0B86-FEC31317A947}"/>
              </a:ext>
            </a:extLst>
          </p:cNvPr>
          <p:cNvPicPr>
            <a:picLocks noChangeAspect="1"/>
          </p:cNvPicPr>
          <p:nvPr/>
        </p:nvPicPr>
        <p:blipFill>
          <a:blip r:embed="rId2"/>
          <a:stretch>
            <a:fillRect/>
          </a:stretch>
        </p:blipFill>
        <p:spPr>
          <a:xfrm>
            <a:off x="1029163" y="3260324"/>
            <a:ext cx="5876925" cy="2881509"/>
          </a:xfrm>
          <a:prstGeom prst="rect">
            <a:avLst/>
          </a:prstGeom>
        </p:spPr>
      </p:pic>
    </p:spTree>
    <p:extLst>
      <p:ext uri="{BB962C8B-B14F-4D97-AF65-F5344CB8AC3E}">
        <p14:creationId xmlns:p14="http://schemas.microsoft.com/office/powerpoint/2010/main" val="1450788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15E8-A6DA-F6A4-AD2D-FB7E826044E3}"/>
              </a:ext>
            </a:extLst>
          </p:cNvPr>
          <p:cNvSpPr>
            <a:spLocks noGrp="1"/>
          </p:cNvSpPr>
          <p:nvPr>
            <p:ph type="title"/>
          </p:nvPr>
        </p:nvSpPr>
        <p:spPr/>
        <p:txBody>
          <a:bodyPr/>
          <a:lstStyle/>
          <a:p>
            <a:r>
              <a:rPr lang="en-US" dirty="0"/>
              <a:t>Bivariate Analysis</a:t>
            </a:r>
            <a:endParaRPr lang="en-IN" dirty="0"/>
          </a:p>
        </p:txBody>
      </p:sp>
      <p:sp>
        <p:nvSpPr>
          <p:cNvPr id="3" name="Date Placeholder 2">
            <a:extLst>
              <a:ext uri="{FF2B5EF4-FFF2-40B4-BE49-F238E27FC236}">
                <a16:creationId xmlns:a16="http://schemas.microsoft.com/office/drawing/2014/main" id="{604A0207-2110-9082-5313-8037C1E3AFE2}"/>
              </a:ext>
            </a:extLst>
          </p:cNvPr>
          <p:cNvSpPr>
            <a:spLocks noGrp="1"/>
          </p:cNvSpPr>
          <p:nvPr>
            <p:ph type="dt" sz="half" idx="10"/>
          </p:nvPr>
        </p:nvSpPr>
        <p:spPr/>
        <p:txBody>
          <a:bodyPr/>
          <a:lstStyle/>
          <a:p>
            <a:pPr>
              <a:defRPr/>
            </a:pPr>
            <a:r>
              <a:rPr lang="en-US" dirty="0">
                <a:solidFill>
                  <a:prstClr val="black">
                    <a:tint val="75000"/>
                  </a:prstClr>
                </a:solidFill>
              </a:rPr>
              <a:t>26/11/2022</a:t>
            </a:r>
          </a:p>
        </p:txBody>
      </p:sp>
      <p:sp>
        <p:nvSpPr>
          <p:cNvPr id="4" name="Footer Placeholder 3">
            <a:extLst>
              <a:ext uri="{FF2B5EF4-FFF2-40B4-BE49-F238E27FC236}">
                <a16:creationId xmlns:a16="http://schemas.microsoft.com/office/drawing/2014/main" id="{C8A45DB2-11D3-1EAD-0FC8-76AB050532A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38CFFCB-D623-A1A1-DA1C-D6111E02653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FA39945A-F405-7354-83C3-CAA0DEEC3B61}"/>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Mangal" panose="02040503050203030202" pitchFamily="18" charset="0"/>
              </a:rPr>
              <a:t>Bivariate Analysis lets us to know the relationship that exists between two variables. This has a lot of use in real life. It helps us to find out if there is an association between the variables and if yes then what is the strength of association.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10" name="Picture 9">
            <a:extLst>
              <a:ext uri="{FF2B5EF4-FFF2-40B4-BE49-F238E27FC236}">
                <a16:creationId xmlns:a16="http://schemas.microsoft.com/office/drawing/2014/main" id="{D760B3DD-B069-1477-BF26-AD64EB4D0A7C}"/>
              </a:ext>
            </a:extLst>
          </p:cNvPr>
          <p:cNvPicPr>
            <a:picLocks noChangeAspect="1"/>
          </p:cNvPicPr>
          <p:nvPr/>
        </p:nvPicPr>
        <p:blipFill>
          <a:blip r:embed="rId2"/>
          <a:stretch>
            <a:fillRect/>
          </a:stretch>
        </p:blipFill>
        <p:spPr>
          <a:xfrm>
            <a:off x="1074200" y="2823100"/>
            <a:ext cx="5202314" cy="3533250"/>
          </a:xfrm>
          <a:prstGeom prst="rect">
            <a:avLst/>
          </a:prstGeom>
        </p:spPr>
      </p:pic>
      <p:pic>
        <p:nvPicPr>
          <p:cNvPr id="14" name="Picture 13">
            <a:extLst>
              <a:ext uri="{FF2B5EF4-FFF2-40B4-BE49-F238E27FC236}">
                <a16:creationId xmlns:a16="http://schemas.microsoft.com/office/drawing/2014/main" id="{D2B63CDE-756E-1E70-5D16-A4FF77553C4E}"/>
              </a:ext>
            </a:extLst>
          </p:cNvPr>
          <p:cNvPicPr>
            <a:picLocks noChangeAspect="1"/>
          </p:cNvPicPr>
          <p:nvPr/>
        </p:nvPicPr>
        <p:blipFill>
          <a:blip r:embed="rId3"/>
          <a:stretch>
            <a:fillRect/>
          </a:stretch>
        </p:blipFill>
        <p:spPr>
          <a:xfrm>
            <a:off x="6276514" y="3014031"/>
            <a:ext cx="5202314" cy="3342319"/>
          </a:xfrm>
          <a:prstGeom prst="rect">
            <a:avLst/>
          </a:prstGeom>
        </p:spPr>
      </p:pic>
    </p:spTree>
    <p:extLst>
      <p:ext uri="{BB962C8B-B14F-4D97-AF65-F5344CB8AC3E}">
        <p14:creationId xmlns:p14="http://schemas.microsoft.com/office/powerpoint/2010/main" val="2212678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23CD-FDA2-4FFB-71EC-1B5FACBE2E45}"/>
              </a:ext>
            </a:extLst>
          </p:cNvPr>
          <p:cNvSpPr>
            <a:spLocks noGrp="1"/>
          </p:cNvSpPr>
          <p:nvPr>
            <p:ph type="title"/>
          </p:nvPr>
        </p:nvSpPr>
        <p:spPr/>
        <p:txBody>
          <a:bodyPr/>
          <a:lstStyle/>
          <a:p>
            <a:r>
              <a:rPr lang="en-US" dirty="0"/>
              <a:t>Bivariate </a:t>
            </a:r>
            <a:endParaRPr lang="en-IN" dirty="0"/>
          </a:p>
        </p:txBody>
      </p:sp>
      <p:sp>
        <p:nvSpPr>
          <p:cNvPr id="4" name="Date Placeholder 3">
            <a:extLst>
              <a:ext uri="{FF2B5EF4-FFF2-40B4-BE49-F238E27FC236}">
                <a16:creationId xmlns:a16="http://schemas.microsoft.com/office/drawing/2014/main" id="{FAFD8041-5CBE-E5D1-9761-9274D058866B}"/>
              </a:ext>
            </a:extLst>
          </p:cNvPr>
          <p:cNvSpPr>
            <a:spLocks noGrp="1"/>
          </p:cNvSpPr>
          <p:nvPr>
            <p:ph type="dt" sz="half" idx="10"/>
          </p:nvPr>
        </p:nvSpPr>
        <p:spPr/>
        <p:txBody>
          <a:bodyPr/>
          <a:lstStyle/>
          <a:p>
            <a:pPr>
              <a:defRPr/>
            </a:pPr>
            <a:r>
              <a:rPr lang="en-US" dirty="0">
                <a:solidFill>
                  <a:prstClr val="black">
                    <a:tint val="75000"/>
                  </a:prstClr>
                </a:solidFill>
              </a:rPr>
              <a:t>26/11/2022</a:t>
            </a:r>
          </a:p>
        </p:txBody>
      </p:sp>
      <p:sp>
        <p:nvSpPr>
          <p:cNvPr id="5" name="Footer Placeholder 4">
            <a:extLst>
              <a:ext uri="{FF2B5EF4-FFF2-40B4-BE49-F238E27FC236}">
                <a16:creationId xmlns:a16="http://schemas.microsoft.com/office/drawing/2014/main" id="{92CF6983-0073-C97A-FAA1-7C0C17A4FBA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B138896-F6D5-DD61-6265-F9E83F42013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
        <p:nvSpPr>
          <p:cNvPr id="7" name="Content Placeholder 6">
            <a:extLst>
              <a:ext uri="{FF2B5EF4-FFF2-40B4-BE49-F238E27FC236}">
                <a16:creationId xmlns:a16="http://schemas.microsoft.com/office/drawing/2014/main" id="{6FD55EA1-3EC9-C28D-0BC0-7FD7A675A414}"/>
              </a:ext>
            </a:extLst>
          </p:cNvPr>
          <p:cNvSpPr>
            <a:spLocks noGrp="1"/>
          </p:cNvSpPr>
          <p:nvPr>
            <p:ph idx="1"/>
          </p:nvPr>
        </p:nvSpPr>
        <p:spPr/>
        <p:txBody>
          <a:bodyPr/>
          <a:lstStyle/>
          <a:p>
            <a:endParaRPr lang="en-IN" dirty="0"/>
          </a:p>
        </p:txBody>
      </p:sp>
      <p:pic>
        <p:nvPicPr>
          <p:cNvPr id="11" name="Picture 10">
            <a:extLst>
              <a:ext uri="{FF2B5EF4-FFF2-40B4-BE49-F238E27FC236}">
                <a16:creationId xmlns:a16="http://schemas.microsoft.com/office/drawing/2014/main" id="{52886DDC-31E4-62D4-0BA1-D3D29B0C1AF1}"/>
              </a:ext>
            </a:extLst>
          </p:cNvPr>
          <p:cNvPicPr>
            <a:picLocks noChangeAspect="1"/>
          </p:cNvPicPr>
          <p:nvPr/>
        </p:nvPicPr>
        <p:blipFill>
          <a:blip r:embed="rId2"/>
          <a:stretch>
            <a:fillRect/>
          </a:stretch>
        </p:blipFill>
        <p:spPr>
          <a:xfrm>
            <a:off x="1179576" y="1450896"/>
            <a:ext cx="10362283" cy="4612698"/>
          </a:xfrm>
          <a:prstGeom prst="rect">
            <a:avLst/>
          </a:prstGeom>
        </p:spPr>
      </p:pic>
    </p:spTree>
    <p:extLst>
      <p:ext uri="{BB962C8B-B14F-4D97-AF65-F5344CB8AC3E}">
        <p14:creationId xmlns:p14="http://schemas.microsoft.com/office/powerpoint/2010/main" val="160510961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{C232104B-9203-4D69-98F4-FC31C3CE7267}tf78504181_win32</Template>
  <TotalTime>344</TotalTime>
  <Words>774</Words>
  <Application>Microsoft Office PowerPoint</Application>
  <PresentationFormat>Widescreen</PresentationFormat>
  <Paragraphs>90</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Avenir Next LT Pro</vt:lpstr>
      <vt:lpstr>Calibri</vt:lpstr>
      <vt:lpstr>Georgia</vt:lpstr>
      <vt:lpstr>Symbol</vt:lpstr>
      <vt:lpstr>Times New Roman</vt:lpstr>
      <vt:lpstr>Tw Cen MT</vt:lpstr>
      <vt:lpstr>ShapesVTI</vt:lpstr>
      <vt:lpstr>Airbnb(New York) Data Analysis</vt:lpstr>
      <vt:lpstr>Agenda</vt:lpstr>
      <vt:lpstr>Introduction</vt:lpstr>
      <vt:lpstr>Topic one</vt:lpstr>
      <vt:lpstr>Data Cleaning</vt:lpstr>
      <vt:lpstr>PowerPoint Presentation</vt:lpstr>
      <vt:lpstr>Univariate Analysis</vt:lpstr>
      <vt:lpstr>Bivariate Analysis</vt:lpstr>
      <vt:lpstr>Bivariate </vt:lpstr>
      <vt:lpstr>Multivariate Analysis</vt:lpstr>
      <vt:lpstr>Statistical Analysis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Data Analysis</dc:title>
  <dc:creator>Avinash</dc:creator>
  <cp:lastModifiedBy>Ganta Soma Sai Teja</cp:lastModifiedBy>
  <cp:revision>3</cp:revision>
  <dcterms:created xsi:type="dcterms:W3CDTF">2022-11-24T16:31:22Z</dcterms:created>
  <dcterms:modified xsi:type="dcterms:W3CDTF">2022-11-25T09:22:58Z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